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47"/>
  </p:handoutMasterIdLst>
  <p:sldIdLst>
    <p:sldId id="278" r:id="rId3"/>
    <p:sldId id="394" r:id="rId4"/>
    <p:sldId id="345" r:id="rId5"/>
    <p:sldId id="285" r:id="rId6"/>
    <p:sldId id="349" r:id="rId7"/>
    <p:sldId id="286" r:id="rId8"/>
    <p:sldId id="395" r:id="rId9"/>
    <p:sldId id="397" r:id="rId10"/>
    <p:sldId id="399" r:id="rId11"/>
    <p:sldId id="401" r:id="rId12"/>
    <p:sldId id="400" r:id="rId13"/>
    <p:sldId id="361" r:id="rId14"/>
    <p:sldId id="362" r:id="rId15"/>
    <p:sldId id="364" r:id="rId16"/>
    <p:sldId id="287" r:id="rId18"/>
    <p:sldId id="451" r:id="rId19"/>
    <p:sldId id="452" r:id="rId20"/>
    <p:sldId id="366" r:id="rId21"/>
    <p:sldId id="370" r:id="rId22"/>
    <p:sldId id="367" r:id="rId23"/>
    <p:sldId id="368" r:id="rId24"/>
    <p:sldId id="371" r:id="rId25"/>
    <p:sldId id="288" r:id="rId26"/>
    <p:sldId id="365" r:id="rId27"/>
    <p:sldId id="369" r:id="rId28"/>
    <p:sldId id="289" r:id="rId29"/>
    <p:sldId id="433" r:id="rId30"/>
    <p:sldId id="372" r:id="rId31"/>
    <p:sldId id="373" r:id="rId32"/>
    <p:sldId id="374" r:id="rId33"/>
    <p:sldId id="375" r:id="rId34"/>
    <p:sldId id="376" r:id="rId35"/>
    <p:sldId id="377" r:id="rId36"/>
    <p:sldId id="384" r:id="rId37"/>
    <p:sldId id="385" r:id="rId38"/>
    <p:sldId id="386" r:id="rId39"/>
    <p:sldId id="387" r:id="rId40"/>
    <p:sldId id="388" r:id="rId41"/>
    <p:sldId id="389" r:id="rId42"/>
    <p:sldId id="392" r:id="rId43"/>
    <p:sldId id="391" r:id="rId44"/>
    <p:sldId id="393" r:id="rId45"/>
    <p:sldId id="434" r:id="rId46"/>
  </p:sldIdLst>
  <p:sldSz cx="12192000" cy="6858000"/>
  <p:notesSz cx="7103745" cy="10234295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gs" Target="tags/tag1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5400000">
            <a:off x="2666365" y="-2668905"/>
            <a:ext cx="6870065" cy="12211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071245" y="911582"/>
            <a:ext cx="1278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</a:t>
            </a:r>
            <a:endParaRPr 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04560" y="3584575"/>
            <a:ext cx="5004435" cy="1471930"/>
          </a:xfrm>
        </p:spPr>
        <p:txBody>
          <a:bodyPr anchor="ctr" anchorCtr="0"/>
          <a:lstStyle>
            <a:lvl1pPr algn="r" eaLnBrk="1" fontAlgn="auto" latinLnBrk="0" hangingPunct="1">
              <a:lnSpc>
                <a:spcPct val="11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 hasCustomPrompt="1"/>
          </p:nvPr>
        </p:nvSpPr>
        <p:spPr>
          <a:xfrm>
            <a:off x="7886700" y="5287645"/>
            <a:ext cx="3122295" cy="487680"/>
          </a:xfrm>
        </p:spPr>
        <p:txBody>
          <a:bodyPr anchor="ctr" anchorCtr="0"/>
          <a:lstStyle>
            <a:lvl1pPr marL="0" indent="0" algn="r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40592" y="404151"/>
            <a:ext cx="4089304" cy="6050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419374" y="4532618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1494972" y="5177811"/>
            <a:ext cx="248636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3006052" y="5253906"/>
            <a:ext cx="105085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  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3700" y="710565"/>
            <a:ext cx="1323975" cy="5429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25515" y="1812925"/>
            <a:ext cx="521970" cy="579120"/>
          </a:xfrm>
        </p:spPr>
        <p:txBody>
          <a:bodyPr anchor="ctr" anchorCtr="0"/>
          <a:lstStyle>
            <a:lvl1pPr algn="l" fontAlgn="ctr">
              <a:defRPr sz="2000"/>
            </a:lvl1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/>
          </p:nvPr>
        </p:nvSpPr>
        <p:spPr>
          <a:xfrm>
            <a:off x="6547485" y="1815465"/>
            <a:ext cx="3987800" cy="576580"/>
          </a:xfrm>
        </p:spPr>
        <p:txBody>
          <a:bodyPr anchor="ctr" anchorCtr="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641985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8200" y="0"/>
            <a:ext cx="471170" cy="1205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445" y="6146165"/>
            <a:ext cx="12183110" cy="438150"/>
            <a:chOff x="7" y="9184"/>
            <a:chExt cx="19186" cy="690"/>
          </a:xfrm>
        </p:grpSpPr>
        <p:sp>
          <p:nvSpPr>
            <p:cNvPr id="8" name="矩形 7"/>
            <p:cNvSpPr/>
            <p:nvPr userDrawn="1"/>
          </p:nvSpPr>
          <p:spPr>
            <a:xfrm>
              <a:off x="7" y="9490"/>
              <a:ext cx="14173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427" y="9184"/>
              <a:ext cx="1686" cy="691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16359" y="9490"/>
              <a:ext cx="2835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</p:grpSp>
      <p:sp>
        <p:nvSpPr>
          <p:cNvPr id="12" name="TextBox 9"/>
          <p:cNvSpPr txBox="1"/>
          <p:nvPr userDrawn="1"/>
        </p:nvSpPr>
        <p:spPr>
          <a:xfrm>
            <a:off x="10876419" y="284746"/>
            <a:ext cx="823595" cy="458470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p>
            <a:pPr algn="ctr"/>
            <a:fld id="{260E2A6B-A809-4840-BF14-8648BC0BDF87}" type="slidenum">
              <a:rPr lang="id-ID" sz="1200" b="0" i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</a:fld>
            <a:r>
              <a:rPr lang="id-ID" sz="18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  <a:t>  </a:t>
            </a:r>
            <a:endParaRPr lang="id-ID" sz="1800" b="0" i="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Montserrat Light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4485" y="2390775"/>
            <a:ext cx="9003665" cy="3449955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lang="en-US" dirty="0" smtClean="0"/>
          </a:p>
          <a:p>
            <a:pPr lvl="1"/>
            <a:r>
              <a:rPr lang="zh-CN" altLang="en-US">
                <a:sym typeface="+mn-ea"/>
              </a:rPr>
              <a:t>第二级</a:t>
            </a:r>
            <a:endParaRPr lang="en-US" dirty="0" smtClean="0"/>
          </a:p>
          <a:p>
            <a:pPr lvl="2"/>
            <a:r>
              <a:rPr lang="zh-CN" altLang="en-US">
                <a:sym typeface="+mn-ea"/>
              </a:rPr>
              <a:t>第三级</a:t>
            </a:r>
            <a:endParaRPr lang="en-US" dirty="0" smtClean="0"/>
          </a:p>
          <a:p>
            <a:pPr lvl="3"/>
            <a:r>
              <a:rPr lang="zh-CN" altLang="en-US">
                <a:sym typeface="+mn-ea"/>
              </a:rPr>
              <a:t>第四级</a:t>
            </a:r>
            <a:endParaRPr lang="en-US" dirty="0" smtClean="0"/>
          </a:p>
          <a:p>
            <a:pPr lvl="4"/>
            <a:r>
              <a:rPr lang="en-US" dirty="0"/>
              <a:t>第五级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594485" y="816610"/>
            <a:ext cx="9003665" cy="105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smtClean="0"/>
              <a:t>单击此处编辑母版标题样式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6730" y="3584575"/>
            <a:ext cx="5422265" cy="1471930"/>
          </a:xfrm>
        </p:spPr>
        <p:txBody>
          <a:bodyPr/>
          <a:p>
            <a:r>
              <a:rPr lang="en-US"/>
              <a:t>WebGL</a:t>
            </a:r>
            <a:r>
              <a:rPr lang="zh-CN" altLang="en-US"/>
              <a:t>绘图流程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86700" y="5157470"/>
            <a:ext cx="3122295" cy="487680"/>
          </a:xfrm>
        </p:spPr>
        <p:txBody>
          <a:bodyPr/>
          <a:p>
            <a:r>
              <a:rPr lang="zh-CN" altLang="en-US"/>
              <a:t>我是董美琪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GLSL ES</a:t>
            </a:r>
            <a:r>
              <a:rPr lang="zh-CN" altLang="en-US"/>
              <a:t>数据类型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739900" y="1499235"/>
          <a:ext cx="8532495" cy="3226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835"/>
                <a:gridCol w="2855595"/>
                <a:gridCol w="29330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GLSL ES</a:t>
                      </a:r>
                      <a:r>
                        <a:rPr lang="zh-CN" altLang="en-US"/>
                        <a:t>数据类型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矢量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个浮点数元素的矢量</a:t>
                      </a:r>
                      <a:endParaRPr lang="zh-CN" altLang="en-US"/>
                    </a:p>
                  </a:txBody>
                  <a:tcPr/>
                </a:tc>
              </a:tr>
              <a:tr h="65087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个整形元素的矢量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个布尔值元素的矢量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矩阵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mat2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2*2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3*3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4*4</a:t>
                      </a:r>
                      <a:r>
                        <a:rPr lang="zh-CN" altLang="en-US"/>
                        <a:t>的浮点数元素的矩阵（分别具有</a:t>
                      </a:r>
                      <a:r>
                        <a:rPr lang="en-US" altLang="zh-CN"/>
                        <a:t>4,9,16</a:t>
                      </a:r>
                      <a:r>
                        <a:rPr lang="zh-CN" altLang="en-US"/>
                        <a:t>个元素）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精度限定字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684020" y="1777365"/>
          <a:ext cx="853186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精度限定字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默认数值范围和精度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Float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endParaRPr lang="en-US" altLang="zh-CN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highp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高精度，顶点着色器的最低精度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-2^62,2^62</a:t>
                      </a:r>
                      <a:r>
                        <a:rPr lang="zh-CN" altLang="en-US"/>
                        <a:t>）精度</a:t>
                      </a:r>
                      <a:r>
                        <a:rPr lang="en-US" altLang="zh-CN"/>
                        <a:t>2^-16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(-2^-16,2^16)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mediump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中精度，介于高精度与低精度之间，片元着色器的最低精度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-2^14,2^14</a:t>
                      </a:r>
                      <a:r>
                        <a:rPr lang="zh-CN" altLang="en-US"/>
                        <a:t>）精度</a:t>
                      </a:r>
                      <a:r>
                        <a:rPr lang="en-US" altLang="zh-CN"/>
                        <a:t>2^-10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(-2^-10,2^10)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lowp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低精度，低于中精度，可以表示所有颜色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(-2,2)</a:t>
                      </a:r>
                      <a:r>
                        <a:rPr lang="zh-CN" altLang="en-US"/>
                        <a:t>精度</a:t>
                      </a:r>
                      <a:r>
                        <a:rPr lang="en-US" altLang="zh-CN"/>
                        <a:t>2^-8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(-2^8, 2^8)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顶点着色器的内置变量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" y="2133600"/>
            <a:ext cx="11292205" cy="3135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片元着色器的内置变量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2009775"/>
            <a:ext cx="11622405" cy="1875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/>
          <a:p>
            <a:r>
              <a:rPr lang="zh-CN" altLang="en-US"/>
              <a:t>着色器行为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" y="1329055"/>
            <a:ext cx="11073765" cy="4759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p>
            <a:r>
              <a:rPr lang="en-US" altLang="zh-CN"/>
              <a:t>webgl</a:t>
            </a:r>
            <a:r>
              <a:rPr lang="zh-CN" altLang="en-US"/>
              <a:t>常用方法</a:t>
            </a:r>
            <a:r>
              <a:rPr lang="en-US" altLang="zh-CN"/>
              <a:t>api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创建着色器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642745"/>
            <a:ext cx="9144000" cy="4449445"/>
          </a:xfrm>
        </p:spPr>
        <p:txBody>
          <a:bodyPr>
            <a:normAutofit lnSpcReduction="20000"/>
          </a:bodyPr>
          <a:p>
            <a:r>
              <a:rPr lang="zh-CN" altLang="en-US"/>
              <a:t>创建着色器：</a:t>
            </a:r>
            <a:endParaRPr lang="en-US" altLang="zh-CN"/>
          </a:p>
          <a:p>
            <a:r>
              <a:rPr lang="en-US" altLang="zh-CN"/>
              <a:t>gl.createShader(type):</a:t>
            </a:r>
            <a:endParaRPr lang="en-US" altLang="zh-CN"/>
          </a:p>
          <a:p>
            <a:r>
              <a:rPr lang="en-US" altLang="zh-CN"/>
              <a:t>type: gl.VERTEX_SHADER/gl.FRAGMENT_SHADER;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向着色器中添加资源：</a:t>
            </a:r>
            <a:endParaRPr lang="zh-CN" altLang="en-US"/>
          </a:p>
          <a:p>
            <a:r>
              <a:rPr lang="en-US" altLang="zh-CN"/>
              <a:t>gl.shaderSource(shader, source);</a:t>
            </a:r>
            <a:endParaRPr lang="en-US" altLang="zh-CN"/>
          </a:p>
          <a:p>
            <a:r>
              <a:rPr lang="en-US" altLang="zh-CN"/>
              <a:t>shader:  </a:t>
            </a:r>
            <a:r>
              <a:rPr lang="zh-CN" altLang="en-US"/>
              <a:t>着色器</a:t>
            </a:r>
            <a:endParaRPr lang="zh-CN" altLang="en-US"/>
          </a:p>
          <a:p>
            <a:r>
              <a:rPr lang="en-US" altLang="zh-CN"/>
              <a:t>source: </a:t>
            </a:r>
            <a:r>
              <a:rPr lang="zh-CN" altLang="en-US"/>
              <a:t>添加的程序（字符串类型）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编译着色器代码：</a:t>
            </a:r>
            <a:endParaRPr lang="zh-CN" altLang="en-US"/>
          </a:p>
          <a:p>
            <a:r>
              <a:rPr lang="en-US" altLang="zh-CN"/>
              <a:t>gl.</a:t>
            </a:r>
            <a:r>
              <a:rPr lang="zh-CN" altLang="en-US"/>
              <a:t>compileShader</a:t>
            </a:r>
            <a:r>
              <a:rPr lang="en-US" altLang="zh-CN"/>
              <a:t>(shader)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shader </a:t>
            </a:r>
            <a:r>
              <a:rPr lang="zh-CN" altLang="en-US"/>
              <a:t>要编译的着色器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创建程序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31340"/>
            <a:ext cx="9144000" cy="3977005"/>
          </a:xfrm>
        </p:spPr>
        <p:txBody>
          <a:bodyPr>
            <a:normAutofit lnSpcReduction="10000"/>
          </a:bodyPr>
          <a:p>
            <a:r>
              <a:rPr lang="zh-CN" altLang="en-US"/>
              <a:t>创建程序：</a:t>
            </a:r>
            <a:endParaRPr lang="zh-CN" altLang="en-US"/>
          </a:p>
          <a:p>
            <a:r>
              <a:rPr lang="en-US" altLang="zh-CN"/>
              <a:t>gl.createProgram();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绑定着色器程序：</a:t>
            </a:r>
            <a:endParaRPr lang="zh-CN" altLang="en-US"/>
          </a:p>
          <a:p>
            <a:r>
              <a:rPr lang="en-US" altLang="zh-CN"/>
              <a:t>gl.attachShader(program, shader);</a:t>
            </a:r>
            <a:endParaRPr lang="en-US" altLang="zh-CN"/>
          </a:p>
          <a:p>
            <a:r>
              <a:rPr lang="en-US" altLang="zh-CN"/>
              <a:t>program: </a:t>
            </a:r>
            <a:r>
              <a:rPr lang="zh-CN" altLang="en-US"/>
              <a:t>被插入的程序</a:t>
            </a:r>
            <a:endParaRPr lang="zh-CN" altLang="en-US"/>
          </a:p>
          <a:p>
            <a:r>
              <a:rPr lang="en-US" altLang="zh-CN"/>
              <a:t>shader</a:t>
            </a:r>
            <a:r>
              <a:rPr lang="zh-CN" altLang="en-US"/>
              <a:t>： 要绑定的着色器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连接着色器程序：</a:t>
            </a:r>
            <a:endParaRPr lang="zh-CN" altLang="en-US"/>
          </a:p>
          <a:p>
            <a:r>
              <a:rPr lang="en-US" altLang="zh-CN"/>
              <a:t>gl.linkProgram(program)</a:t>
            </a:r>
            <a:r>
              <a:rPr lang="zh-CN" altLang="en-US"/>
              <a:t>；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获取</a:t>
            </a:r>
            <a:r>
              <a:rPr lang="en-US" altLang="zh-CN"/>
              <a:t>attribute</a:t>
            </a:r>
            <a:r>
              <a:rPr lang="zh-CN" altLang="en-US"/>
              <a:t>存储位置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705" y="1490345"/>
            <a:ext cx="10572750" cy="3876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1300" y="5584825"/>
            <a:ext cx="8477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 如果不存在该变量或者该变量名为保留字 则返回</a:t>
            </a:r>
            <a:r>
              <a:rPr lang="en-US" altLang="zh-CN"/>
              <a:t>-1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获取</a:t>
            </a:r>
            <a:r>
              <a:rPr lang="en-US" altLang="zh-CN"/>
              <a:t>uniform</a:t>
            </a:r>
            <a:r>
              <a:rPr lang="zh-CN" altLang="en-US"/>
              <a:t>变量的存储位置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195" y="1499870"/>
            <a:ext cx="10086975" cy="3857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0825" y="5547360"/>
            <a:ext cx="9573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 如果不存在该变量或者该变量名为保留字则返回</a:t>
            </a:r>
            <a:r>
              <a:rPr lang="en-US" altLang="zh-CN"/>
              <a:t>null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9745" y="156210"/>
            <a:ext cx="5200650" cy="60102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attribute</a:t>
            </a:r>
            <a:r>
              <a:rPr lang="zh-CN" altLang="en-US"/>
              <a:t>变量赋值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970" y="1508760"/>
            <a:ext cx="10086975" cy="39909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255" y="1173480"/>
            <a:ext cx="110204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uniform</a:t>
            </a:r>
            <a:r>
              <a:rPr lang="zh-CN" altLang="en-US"/>
              <a:t>变量赋值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940" y="1518920"/>
            <a:ext cx="10086975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坐标轴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315" y="121920"/>
            <a:ext cx="5976620" cy="5916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60" y="703580"/>
            <a:ext cx="4727575" cy="47529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245" y="1118235"/>
            <a:ext cx="10506075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缓冲区对象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缓冲区的作用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571875"/>
          </a:xfrm>
        </p:spPr>
        <p:txBody>
          <a:bodyPr>
            <a:normAutofit/>
          </a:bodyPr>
          <a:p>
            <a:r>
              <a:rPr lang="en-US" altLang="zh-CN"/>
              <a:t>     </a:t>
            </a:r>
            <a:r>
              <a:rPr lang="zh-CN" altLang="en-US"/>
              <a:t>对于图形，可能需要多个点组成，这样就需要将一个图形中所有的顶点全部传入到顶点着色器，然后才能把图形化出来，</a:t>
            </a:r>
            <a:r>
              <a:rPr lang="en-US" altLang="zh-CN"/>
              <a:t>webgl</a:t>
            </a:r>
            <a:r>
              <a:rPr lang="zh-CN" altLang="en-US"/>
              <a:t>就提供了一种比较方便的机制</a:t>
            </a:r>
            <a:r>
              <a:rPr lang="en-US" altLang="zh-CN"/>
              <a:t>——</a:t>
            </a:r>
            <a:r>
              <a:rPr lang="zh-CN" altLang="en-US"/>
              <a:t>缓冲区对象，它可以一次性的向着色器传入多个顶点的数据。</a:t>
            </a:r>
            <a:endParaRPr lang="zh-CN" altLang="en-US"/>
          </a:p>
          <a:p>
            <a:r>
              <a:rPr lang="zh-CN" altLang="en-US"/>
              <a:t>    缓冲区对象是</a:t>
            </a:r>
            <a:r>
              <a:rPr lang="en-US" altLang="zh-CN"/>
              <a:t>webgl</a:t>
            </a:r>
            <a:r>
              <a:rPr lang="zh-CN" altLang="en-US"/>
              <a:t>系统中的一块区域，可以一次性的向缓冲区对象中填入大量顶点数据，然后将这些数据保存在其中，供顶点着色器使用。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创建</a:t>
            </a:r>
            <a:r>
              <a:rPr lang="en-US" altLang="zh-CN"/>
              <a:t>/</a:t>
            </a:r>
            <a:r>
              <a:rPr lang="zh-CN" altLang="en-US"/>
              <a:t>删除缓冲区对象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190" y="1329055"/>
            <a:ext cx="9235440" cy="5186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329055"/>
            <a:ext cx="9235440" cy="51860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83360"/>
            <a:ext cx="8991600" cy="4591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从执行</a:t>
            </a:r>
            <a:r>
              <a:rPr lang="en-US" altLang="zh-CN"/>
              <a:t>javascript</a:t>
            </a:r>
            <a:r>
              <a:rPr lang="zh-CN" altLang="en-US"/>
              <a:t>程序到浏览器中显示结果的过程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4490" y="1660525"/>
            <a:ext cx="7968615" cy="45688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2. </a:t>
            </a:r>
            <a:r>
              <a:rPr lang="zh-CN" altLang="en-US"/>
              <a:t>将缓冲区对象绑定到</a:t>
            </a:r>
            <a:r>
              <a:rPr lang="en-US" altLang="zh-CN"/>
              <a:t>webgl</a:t>
            </a:r>
            <a:r>
              <a:rPr lang="zh-CN" altLang="en-US"/>
              <a:t>系统中的目标上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0" y="1387475"/>
            <a:ext cx="103632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系统的内部变化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1850390"/>
            <a:ext cx="988695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向缓冲区中写入数据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055" y="1397000"/>
            <a:ext cx="10391775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775460"/>
            <a:ext cx="839152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中可用的类型化数组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1433830"/>
            <a:ext cx="1143000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4. </a:t>
            </a:r>
            <a:r>
              <a:rPr lang="zh-CN" altLang="en-US"/>
              <a:t>将缓冲区对象分配给</a:t>
            </a:r>
            <a:r>
              <a:rPr lang="en-US" altLang="zh-CN"/>
              <a:t>attribute</a:t>
            </a:r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gl.vertexAttribPointer()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3955" y="1457960"/>
            <a:ext cx="7344410" cy="55994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75" y="2818765"/>
            <a:ext cx="539115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开启或激活</a:t>
            </a:r>
            <a:r>
              <a:rPr lang="en-US" altLang="zh-CN"/>
              <a:t>attribute</a:t>
            </a:r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629410"/>
            <a:ext cx="9144000" cy="1798955"/>
          </a:xfrm>
        </p:spPr>
        <p:txBody>
          <a:bodyPr>
            <a:normAutofit/>
          </a:bodyPr>
          <a:p>
            <a:r>
              <a:rPr lang="en-US" altLang="zh-CN" sz="2400"/>
              <a:t>gl.enableVertexAttribArray(location)</a:t>
            </a:r>
            <a:endParaRPr lang="en-US" altLang="zh-CN" sz="2400"/>
          </a:p>
          <a:p>
            <a:r>
              <a:rPr lang="zh-CN" altLang="en-US">
                <a:solidFill>
                  <a:srgbClr val="FF0000"/>
                </a:solidFill>
              </a:rPr>
              <a:t>下面图片中的函数是错的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6505" y="2745740"/>
            <a:ext cx="7158990" cy="21583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280" y="2385695"/>
            <a:ext cx="5553075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关闭分配</a:t>
            </a:r>
            <a:r>
              <a:rPr lang="en-US" altLang="zh-CN"/>
              <a:t>attribute</a:t>
            </a:r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745" y="2661920"/>
            <a:ext cx="6619875" cy="1533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975" y="2561590"/>
            <a:ext cx="6619875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获取上下文对象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绘制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绘制图像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1616710"/>
            <a:ext cx="11008995" cy="43313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绘制方式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280" y="1329055"/>
            <a:ext cx="6753225" cy="4505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5761990"/>
            <a:ext cx="642937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550" y="327025"/>
            <a:ext cx="10281285" cy="57588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获取上下文对象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691890"/>
          </a:xfrm>
        </p:spPr>
        <p:txBody>
          <a:bodyPr/>
          <a:p>
            <a:r>
              <a:rPr lang="en-US" altLang="zh-CN">
                <a:sym typeface="+mn-ea"/>
              </a:rPr>
              <a:t>var gl = canvas.getContext('webgl');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初始化着色器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着色器语言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616710"/>
            <a:ext cx="9144000" cy="38817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着色器分为顶点着色器和片元着色器</a:t>
            </a:r>
            <a:endParaRPr lang="zh-CN" altLang="en-US"/>
          </a:p>
          <a:p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顶点着色器： 用来描述顶点特征的程序</a:t>
            </a:r>
            <a:endParaRPr lang="zh-CN" altLang="en-US"/>
          </a:p>
          <a:p>
            <a:r>
              <a:rPr lang="en-US" altLang="zh-CN">
                <a:sym typeface="+mn-ea"/>
              </a:rPr>
              <a:t>	</a:t>
            </a:r>
            <a:endParaRPr lang="zh-CN" altLang="en-US"/>
          </a:p>
          <a:p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片元着色器： 进行逐片元处理过程如光照的程序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4040" y="1023620"/>
            <a:ext cx="3352800" cy="189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15" y="3708400"/>
            <a:ext cx="4391025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着色器的变量声明方式</a:t>
            </a:r>
            <a:r>
              <a:rPr lang="en-US" altLang="zh-CN"/>
              <a:t>——</a:t>
            </a:r>
            <a:r>
              <a:rPr lang="zh-CN" altLang="en-US"/>
              <a:t>存储限定符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782695"/>
          </a:xfrm>
        </p:spPr>
        <p:txBody>
          <a:bodyPr/>
          <a:p>
            <a:r>
              <a:rPr lang="en-US" altLang="zh-CN"/>
              <a:t>1. attribute</a:t>
            </a:r>
            <a:r>
              <a:rPr lang="zh-CN" altLang="en-US"/>
              <a:t>变量： 传输的是与顶点有关的数据</a:t>
            </a:r>
            <a:endParaRPr lang="zh-CN" altLang="en-US"/>
          </a:p>
          <a:p>
            <a:r>
              <a:rPr lang="en-US" altLang="zh-CN"/>
              <a:t>2. uniform</a:t>
            </a:r>
            <a:r>
              <a:rPr lang="zh-CN" altLang="en-US"/>
              <a:t>变量： 传输的是对于所有顶点都相关（或与顶点无关）的数据（全局变量）</a:t>
            </a:r>
            <a:endParaRPr lang="zh-CN" altLang="en-US"/>
          </a:p>
          <a:p>
            <a:r>
              <a:rPr lang="en-US" altLang="zh-CN"/>
              <a:t>3. textures</a:t>
            </a:r>
            <a:r>
              <a:rPr lang="zh-CN" altLang="en-US"/>
              <a:t>变量： 纹理（纹理是一个数据序列，可以在着色程序运行中随意读取其中的数据。 大多数情况存放的是图像数据，但是纹理仅仅是数据序列， 你也可以随意存放除了颜色数据以外的其它数据。）</a:t>
            </a:r>
            <a:endParaRPr lang="zh-CN" altLang="en-US"/>
          </a:p>
          <a:p>
            <a:r>
              <a:rPr lang="en-US" altLang="zh-CN"/>
              <a:t>4. Varyings</a:t>
            </a:r>
            <a:r>
              <a:rPr lang="zh-CN" altLang="en-US"/>
              <a:t>可变变量： </a:t>
            </a:r>
            <a:endParaRPr lang="zh-CN" altLang="en-US"/>
          </a:p>
          <a:p>
            <a:r>
              <a:rPr lang="zh-CN" altLang="en-US"/>
              <a:t>可变量是一种顶点着色器给片断着色器传值的方式，依照渲染的图元是点， 线还是三角形，顶点着色器中设置的可变量会在片断着色器运行中获取不同的插值。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变量声明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780" y="1445895"/>
            <a:ext cx="5124450" cy="1952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30" y="1445895"/>
            <a:ext cx="5010150" cy="20002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7637dace-65de-4bf9-bcd2-ca62f55cfa93}"/>
  <p:tag name="KSO_WPP_MARK_KEY" val="accc8c3d-b3d7-43e2-8138-ccf223ae1b76"/>
  <p:tag name="COMMONDATA" val="eyJoZGlkIjoiNWM3ZTkzNjQwOWEzMjAzODllMTIyYjdkY2EwODE2ZTI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1751</Words>
  <Application>WPS 演示</Application>
  <PresentationFormat>宽屏</PresentationFormat>
  <Paragraphs>208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Montserrat Light</vt:lpstr>
      <vt:lpstr>Segoe Print</vt:lpstr>
      <vt:lpstr>Verdana</vt:lpstr>
      <vt:lpstr>Arial Unicode MS</vt:lpstr>
      <vt:lpstr>Calibri</vt:lpstr>
      <vt:lpstr>Office 主题</vt:lpstr>
      <vt:lpstr>WebGL绘图流程</vt:lpstr>
      <vt:lpstr>PowerPoint 演示文稿</vt:lpstr>
      <vt:lpstr>从执行javascript程序到浏览器中显示结果的过程</vt:lpstr>
      <vt:lpstr>01</vt:lpstr>
      <vt:lpstr>获取上下文对象</vt:lpstr>
      <vt:lpstr>02</vt:lpstr>
      <vt:lpstr>着色器语言</vt:lpstr>
      <vt:lpstr>着色器的变量声明方式——存储限定符</vt:lpstr>
      <vt:lpstr>变量声明</vt:lpstr>
      <vt:lpstr>GLSL ES数据类型</vt:lpstr>
      <vt:lpstr>精度限定字</vt:lpstr>
      <vt:lpstr>顶点着色器的内置变量</vt:lpstr>
      <vt:lpstr>片元着色器的内置变量</vt:lpstr>
      <vt:lpstr>着色器行为</vt:lpstr>
      <vt:lpstr>03</vt:lpstr>
      <vt:lpstr>创建着色器</vt:lpstr>
      <vt:lpstr>创建程序</vt:lpstr>
      <vt:lpstr>获取attribute存储位置</vt:lpstr>
      <vt:lpstr>获取uniform变量的存储位置</vt:lpstr>
      <vt:lpstr>向attribute变量赋值</vt:lpstr>
      <vt:lpstr>PowerPoint 演示文稿</vt:lpstr>
      <vt:lpstr>向uniform变量赋值</vt:lpstr>
      <vt:lpstr>04</vt:lpstr>
      <vt:lpstr>PowerPoint 演示文稿</vt:lpstr>
      <vt:lpstr>PowerPoint 演示文稿</vt:lpstr>
      <vt:lpstr>05</vt:lpstr>
      <vt:lpstr>缓冲区的作用</vt:lpstr>
      <vt:lpstr>1.创建/删除缓冲区对象</vt:lpstr>
      <vt:lpstr>webgl系统内部变化</vt:lpstr>
      <vt:lpstr>2. 将缓冲区对象绑定到webgl系统中的目标上</vt:lpstr>
      <vt:lpstr>webgl系统的内部变化</vt:lpstr>
      <vt:lpstr>3. 向缓冲区中写入数据</vt:lpstr>
      <vt:lpstr>webgl系统内部变化</vt:lpstr>
      <vt:lpstr>webgl中可用的类型化数组</vt:lpstr>
      <vt:lpstr>4. 将缓冲区对象分配给attribute变量</vt:lpstr>
      <vt:lpstr>webgl系统内部变化</vt:lpstr>
      <vt:lpstr>5. 开启或激活attribute变量</vt:lpstr>
      <vt:lpstr>webgl系统内部变化</vt:lpstr>
      <vt:lpstr>关闭分配attribute变量</vt:lpstr>
      <vt:lpstr>06</vt:lpstr>
      <vt:lpstr>绘制图像</vt:lpstr>
      <vt:lpstr>绘制方式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</dc:creator>
  <cp:lastModifiedBy>star</cp:lastModifiedBy>
  <cp:revision>231</cp:revision>
  <dcterms:created xsi:type="dcterms:W3CDTF">2018-08-14T06:54:00Z</dcterms:created>
  <dcterms:modified xsi:type="dcterms:W3CDTF">2023-06-09T02:54:27Z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E7B7710281A14FB4A87B7D12F7FD1226_12</vt:lpwstr>
  </property>
</Properties>
</file>